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4D5CB"/>
    <a:srgbClr val="DCA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88"/>
  </p:normalViewPr>
  <p:slideViewPr>
    <p:cSldViewPr snapToGrid="0" snapToObjects="1">
      <p:cViewPr varScale="1">
        <p:scale>
          <a:sx n="73" d="100"/>
          <a:sy n="73" d="100"/>
        </p:scale>
        <p:origin x="5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DED1-87CF-5544-AC74-36A62FF6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0CA19-AB7C-6748-860C-EC26A8B1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4566-4B95-7F45-91A3-7D7B27BC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A3C7-535D-DA47-B263-1E6F5B07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BEAC-38E2-894F-83D9-DFCF73F6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03EA-3F62-3249-AB9C-0A4F2BD2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D64DA-6470-7340-8E8F-B0508219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5FB3-2AFE-FA40-89DF-366B97B4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C2DE-53C9-BD42-8C3D-C0427AA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D008-362B-2C40-A21E-9743C58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1334D-E428-BB42-827B-EE89C2FB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9BEDF-67A8-D54F-AFCD-9FF308C4F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30208-5878-D74D-A0EC-36F0D68D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56B1-1476-B741-9F80-095CF26E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9E9E-3028-5B49-B475-266DFB99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B17-F8AD-A047-A393-0971F8DF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E8B7-A9A5-664B-8EA2-9BF58E43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E54B-EA00-EE40-AF26-CCAAC759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4505-84D9-EE42-A7CD-CF24ADC4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FC9A-5251-9E49-A050-3CB23D8B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153-815C-E543-81B1-B37814FA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2E7C9-0B8C-B34A-84BB-1EB41473E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5031-ECE4-8747-8B95-73BF1665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0DB7-8EC4-1142-933D-6F07D7C3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67E9-15F0-5B44-A8CF-BF1D1D2B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809B-ECE7-5141-BD13-CED31563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2F25-09BE-CB47-8E05-83F23E76F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47397-AB8A-F347-A38E-4B807A889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8549A-9B9A-3041-A11B-34BFB299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C31B-44BD-E14B-9505-0B23F2CE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77E3-4AB3-044B-9760-0E035106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848-818A-8049-BFFE-27D1B4CC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3ED10-3099-154F-801E-A61D8078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12649-2D08-FA44-86C7-A5FEBED3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5DE5E-056B-A446-AEED-317028599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C04C8-B9A3-4845-ADF7-2A107D09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6331A-9AB1-2645-9478-84623916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911B9-B779-4145-8C76-D4AEFB90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EA91E-0E68-1344-84BD-485F586A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EE36-B66F-4142-911E-DD33B9D2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AE94A-6467-C841-9412-15D764C8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AC893-6CDA-A148-BF47-6665E7A0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7F3AF-F2BE-5B47-98E2-38A2B912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A62E6-1DFC-3E4F-9905-B7FB9E7F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B2471-16D9-D74D-82FB-7D9CF48A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3A83-0A29-3342-ADF0-140E5FFB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EF31-2B59-834F-A8AF-2C57D11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B6EA-F127-BE4B-A761-B8F3E28E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CFAE2-8485-3047-B66E-AFBC14E5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25CF4-8C5F-8B4C-8855-89BE6867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EDF7E-AAD7-D94C-B1E8-225358DE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D0650-9EC0-B543-A594-70EE6A60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7B5D-919B-8E43-B885-AE649F49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2E8A6-9046-D749-80ED-B8A217714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F17BD-08D2-6B47-B968-681A28B6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C0D12-4082-704E-A214-4130466D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F5D6-C3BF-7A40-B12C-8633BAC2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5B857-2588-8A42-952D-87EEFFFD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75DF1-ECFA-5F49-A672-55F4E160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0A4E-618C-D84D-A66A-880FB1FE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6F63-4611-934B-B3BD-2D00A7F3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8BB0-B937-EC49-A10E-69DE07B66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430C-4E64-C343-8742-3DA5262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FF77F5-4786-664F-85B2-145870DFBFCE}"/>
              </a:ext>
            </a:extLst>
          </p:cNvPr>
          <p:cNvGrpSpPr/>
          <p:nvPr/>
        </p:nvGrpSpPr>
        <p:grpSpPr>
          <a:xfrm>
            <a:off x="1358877" y="506659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41C5BF-A484-2648-9F70-320E352C8873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F110D2B-3DBC-9B4A-B60C-A88B4528C300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E4D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1E828-C72E-ED4F-BADE-54E079F2FB0F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๖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E81061-7F4A-8949-B8EA-F0BD41E4A402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“วิเคราะห์คุณค่าของราชาธิราช </a:t>
                </a:r>
              </a:p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ตอนสมิง</a:t>
                </a:r>
                <a:r>
                  <a:rPr lang="th-TH" sz="6000" b="1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พระรามอาสา”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CD95B34-2864-EE46-8CDE-645829DC458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E4D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A8CAB-9386-4541-AF84-AA57590CAD5E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358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F7ADF-218E-A04E-9F1F-E731E6AD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6" t="37488" r="20979" b="44734"/>
          <a:stretch/>
        </p:blipFill>
        <p:spPr>
          <a:xfrm>
            <a:off x="0" y="106017"/>
            <a:ext cx="6096000" cy="1029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916613" y="1920082"/>
            <a:ext cx="1035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๒.๒ วิธีปฏิบัติในการสื่อสารด้วยภาษาที่แตกต่างกัน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การใช้ล่ามแปลภาษา ซึ่งในสมัยอดีตการเรียนรู้ภาษาของต่างเมืองเป็นเรื่องสำคัญ เพราะภาษาเป็นสิ่งสำคัญที่ใช้ในการติดต่อสื่อสารจะเห็นได้จากทหารของพระเจ้ากรุงจีนที่ซื่อ "โจเปียว" สามารถพูดภาษาพม่าได้ ซึ่งแสดงให้เห็นประโยชน์ของการเรียนรู้ภาษาอื่น ๆ ทำให้เกิดผลดีในแง่ของการรับรู้เรื่องราวและเจตนาของฝ่ายตรงข้าม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E1AAF-2C24-4A4C-90D5-7834961340B8}"/>
              </a:ext>
            </a:extLst>
          </p:cNvPr>
          <p:cNvSpPr txBox="1"/>
          <p:nvPr/>
        </p:nvSpPr>
        <p:spPr>
          <a:xfrm>
            <a:off x="185529" y="278027"/>
            <a:ext cx="552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</a:t>
            </a:r>
            <a:r>
              <a: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คุณค่าด้านสังคมและวัฒนธรรม</a:t>
            </a:r>
            <a:endParaRPr lang="en-US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26714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F7ADF-218E-A04E-9F1F-E731E6AD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6" t="37488" r="20979" b="44734"/>
          <a:stretch/>
        </p:blipFill>
        <p:spPr>
          <a:xfrm>
            <a:off x="0" y="106017"/>
            <a:ext cx="6096000" cy="1029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883480" y="1920082"/>
            <a:ext cx="1035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๒.๓ ความเชื่อเรื่องการดูฤกษ์ยาม หรือการตรวจดวง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ซะ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ตาเมือง ซึ่งความเชื่อเหล่านี้สืบทอดมาตั้งแต่อดีตจนถึงปัจจุบัน สะท้อนให้เห็นว่าคนในอดีตให้ความสำคัญเกี่ยวกับโหราศาสตร์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ดังจะเห็นได้จากตอนที่พระเจ้า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ฝรั่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งม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ังฆ้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องทราบว่ากองทัพพระเจ้ากรุงจีนบุกมา ก็ตรัสเรียกโหรทำนายชะตาเมืองว่าจะเสียเมืองแก่พระเจ้ากรุงจีนหรือไม่ เมื่อโหรทำนายว่าชะตาเมืองยังดีอยู่ไม่เสียเมืองแน่นอนพระเจ้า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ฝรั่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งม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ังฆ้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องก็มีความสบายพระทัย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E1AAF-2C24-4A4C-90D5-7834961340B8}"/>
              </a:ext>
            </a:extLst>
          </p:cNvPr>
          <p:cNvSpPr txBox="1"/>
          <p:nvPr/>
        </p:nvSpPr>
        <p:spPr>
          <a:xfrm>
            <a:off x="185529" y="278027"/>
            <a:ext cx="552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</a:t>
            </a:r>
            <a:r>
              <a: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คุณค่าด้านสังคมและวัฒนธรรม</a:t>
            </a:r>
            <a:endParaRPr lang="en-US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298248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F7ADF-218E-A04E-9F1F-E731E6AD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6" t="37488" r="20979" b="44734"/>
          <a:stretch/>
        </p:blipFill>
        <p:spPr>
          <a:xfrm>
            <a:off x="0" y="106017"/>
            <a:ext cx="6096000" cy="1029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3879435" y="1899788"/>
            <a:ext cx="7341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๒.๔ สะท้อนวัฒนธรรมการกินหมาก กล่าวคือ การกินหมากเป็นวัฒนธรรมที่คนในอดีตนิยมทำกัน ไม่ว่าจะเป็นชาติไทยหรือชาติอื่น ซึ่งในเรื่องราชาธิราชก็กล่าวถึงการกินหมากเช่นกัน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ดังปรากฏในตอนที่พระเจ้า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ฝรั่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งม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ังฆ้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องจัดเลี้ยงสมิงพระราม สิ่งที่ขาดไม่ได้ก็คือพานพระศรีหรือพานใส่หมากพลู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E1AAF-2C24-4A4C-90D5-7834961340B8}"/>
              </a:ext>
            </a:extLst>
          </p:cNvPr>
          <p:cNvSpPr txBox="1"/>
          <p:nvPr/>
        </p:nvSpPr>
        <p:spPr>
          <a:xfrm>
            <a:off x="185529" y="278027"/>
            <a:ext cx="552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</a:t>
            </a:r>
            <a:r>
              <a: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คุณค่าด้านสังคมและวัฒนธรรม</a:t>
            </a:r>
            <a:endParaRPr lang="en-US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4D382-F046-2D4E-ABEE-AC64EADF7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32" y="1536700"/>
            <a:ext cx="24511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6551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F7ADF-218E-A04E-9F1F-E731E6AD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6" t="37488" r="20979" b="44734"/>
          <a:stretch/>
        </p:blipFill>
        <p:spPr>
          <a:xfrm>
            <a:off x="0" y="106017"/>
            <a:ext cx="6096000" cy="1029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916613" y="1920082"/>
            <a:ext cx="10358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๒.๕ ความเชื่อเรื่องชาติภพและการนิพพาน ซึ่งความเชื่อเรื่องชาติภพยังคงเป็นความเชื่อที่ฝังลึกอยู่ในทัศนคติของคนทุกยุคทุกสมัย และการนิพพานก็เป็นความเชื่อว่าเป็นจุดหมายสูงสุดของการหลุดพ้น จะเห็นได้จากตอนที่สมิงพระรามเขียนจดหมายสั่งเสียภรรยาของตนก่อนที่จะหนีออกจากกรุงอังวะ สมิงพระรามได้ขอให้ได้ไปครองคู่กันในทุกชาติจนกว่าจะบรรลุถึงนิพพาน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E1AAF-2C24-4A4C-90D5-7834961340B8}"/>
              </a:ext>
            </a:extLst>
          </p:cNvPr>
          <p:cNvSpPr txBox="1"/>
          <p:nvPr/>
        </p:nvSpPr>
        <p:spPr>
          <a:xfrm>
            <a:off x="185529" y="278027"/>
            <a:ext cx="552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</a:t>
            </a:r>
            <a:r>
              <a: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คุณค่าด้านสังคมและวัฒนธรรม</a:t>
            </a:r>
            <a:endParaRPr lang="en-US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5166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F7ADF-218E-A04E-9F1F-E731E6AD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6" t="37488" r="20979" b="44734"/>
          <a:stretch/>
        </p:blipFill>
        <p:spPr>
          <a:xfrm>
            <a:off x="0" y="106017"/>
            <a:ext cx="6096000" cy="1029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968512" y="1612305"/>
            <a:ext cx="10188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๒.๖ ธรรมเนียมการบำเหน็จรางวัลให้แก่ทหารเมื่อได้รับชัยชนะ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ทหารที่ทำสงครามชนะถือว่าเป็นผู้ทำคุณประโยชน์แก่ประเทศชาติ ดังนั้นธรรมเนียมแต่โบราณจึงต้องมีการบำเหน็จรางวัลแก่ทหารเหล่านั้น โดยถือว่าเป็นเรื่องที่สำคัญและเป็นหน้าที่ที่พระมหากษัตริย์หรือผู้นำพึงกระทำต่อ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ผู้ใต้บังคับบัญชาเมื่อมีความดีความชอบ จะเห็นได้จากตอนที่พระเจ้า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ฝรั่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งม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ังฆ้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องจะบำเหน็จรางวัลแก่สมิงพระราม แม้สมิงพระรามจะไม่ยอมรับ พระเจ้า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ฝรั่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งม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ังฆ้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องก็อ้างเหตุผลถึงธรรมเนียมดังกล่าว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E1AAF-2C24-4A4C-90D5-7834961340B8}"/>
              </a:ext>
            </a:extLst>
          </p:cNvPr>
          <p:cNvSpPr txBox="1"/>
          <p:nvPr/>
        </p:nvSpPr>
        <p:spPr>
          <a:xfrm>
            <a:off x="185529" y="278027"/>
            <a:ext cx="552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</a:t>
            </a:r>
            <a:r>
              <a: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คุณค่าด้านสังคมและวัฒนธรรม</a:t>
            </a:r>
            <a:endParaRPr lang="en-US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30547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927652" y="1040591"/>
            <a:ext cx="10363200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1568995" y="1304529"/>
            <a:ext cx="90805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นอกจากคุณค่าด้านเนื้อหาและด้านสังคมที่ปรากฏในเรื่องราชาธิราช ตอนสมิงพระรามอาสาดังกล่าวแล้วนั้น คุณค่าด้านวรรณศิลป์ก็มีความโดดเด่นเช่นกัน โดยเฉพาะวรรณศิลป์ที่เกี่ยวกับการใช้โวหารต่าง ๆ ซึ่งการใช้โวหารใน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ที่นี้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หมายถึง การใช้ถ้อยคำที่เรียบเรียงอย่างมีชั้นเชิงและมีศิลปะเพื่อให้ผู้อ่านเข้าใจเรื่องราว หรือเกิดจินตภาพและความรู้สึกตรงตามที่ผู้ส่งสารต้องการสื่อสาร เรื่องราชาธิราช ตอนสมิงพระรามอาสา ปรากฏการใช้โวหาร ดังนี้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758665-E8FB-0B47-B644-16BA57EFCAE5}"/>
              </a:ext>
            </a:extLst>
          </p:cNvPr>
          <p:cNvGrpSpPr/>
          <p:nvPr/>
        </p:nvGrpSpPr>
        <p:grpSpPr>
          <a:xfrm>
            <a:off x="17345" y="103013"/>
            <a:ext cx="5257020" cy="992603"/>
            <a:chOff x="17345" y="103013"/>
            <a:chExt cx="5257020" cy="9926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FBB413-FB54-DA45-90AA-45F7CEAC6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65" t="37488" r="21305" b="44541"/>
            <a:stretch/>
          </p:blipFill>
          <p:spPr>
            <a:xfrm>
              <a:off x="17345" y="103013"/>
              <a:ext cx="5257020" cy="99260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348649" y="326176"/>
              <a:ext cx="3992945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๓. คุณค่าด้านวรรณศิลป์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20530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927652" y="1040591"/>
            <a:ext cx="10363200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1602125" y="1318779"/>
            <a:ext cx="89877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- การใช้บรรยายโวหาร เป็นโวหารที่ใช้ในการอธิบาย เล่าเรื่องราวเหตุการณ์ เพื่อให้ผู้อ่านได้รับความรู้ ความเข้าใจในเรื่องนั้น ๆ อย่างละเอียดแจ่มแจ้ง ซึ่งในเรื่องราชาธิราช ตอนสมิงพระรามอาสา มีการใช้บรรยายโวหาร เช่น ข้อความบรรยายการสู้รบของสมิงพระรามกับกามะ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นี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758665-E8FB-0B47-B644-16BA57EFCAE5}"/>
              </a:ext>
            </a:extLst>
          </p:cNvPr>
          <p:cNvGrpSpPr/>
          <p:nvPr/>
        </p:nvGrpSpPr>
        <p:grpSpPr>
          <a:xfrm>
            <a:off x="17345" y="103013"/>
            <a:ext cx="5257020" cy="992603"/>
            <a:chOff x="17345" y="103013"/>
            <a:chExt cx="5257020" cy="9926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FBB413-FB54-DA45-90AA-45F7CEAC6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65" t="37488" r="21305" b="44541"/>
            <a:stretch/>
          </p:blipFill>
          <p:spPr>
            <a:xfrm>
              <a:off x="17345" y="103013"/>
              <a:ext cx="5257020" cy="99260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348649" y="326176"/>
              <a:ext cx="3992945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๓. คุณค่าด้านวรรณศิลป์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CB418C-5B2A-8B4E-A314-3482B5FA5A28}"/>
              </a:ext>
            </a:extLst>
          </p:cNvPr>
          <p:cNvGrpSpPr/>
          <p:nvPr/>
        </p:nvGrpSpPr>
        <p:grpSpPr>
          <a:xfrm>
            <a:off x="3312171" y="4488878"/>
            <a:ext cx="5354752" cy="2359792"/>
            <a:chOff x="3799279" y="4775620"/>
            <a:chExt cx="4391684" cy="19353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478155-A5AA-B249-9CB1-735B810F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5674" y="4802483"/>
              <a:ext cx="965289" cy="190851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FC16B0-BB8F-D743-85C1-1D0E62B1E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5994" y="4802482"/>
              <a:ext cx="959679" cy="190851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FE488C3-BF0D-6949-B037-9968E3AA9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279" y="4775620"/>
              <a:ext cx="1328118" cy="19085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2FC4E7-5C9A-8043-916E-F62792F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4147" y="4826865"/>
              <a:ext cx="1071719" cy="185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21127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927652" y="1040591"/>
            <a:ext cx="10363200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1591074" y="1507849"/>
            <a:ext cx="5501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- การใช้อุปมาโวหาร คือ การใช้โวหารเปรียบเทียบเพื่อให้ผู้อ่านเข้าใจซัดเจนยิ่งขึ้นทำให้เข้าใจเรื่องราวได้แจ่มแจ้ง ซึ่งพบมากในเรื่องราชาธิราช ตอนสมิงพระรามอาสา ดังเช่นตอนที่พระมเหสีเปรียบเทียบวิธีการผูกใจสมิงพระรามให้อยู่ที่กรุงอังวะ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758665-E8FB-0B47-B644-16BA57EFCAE5}"/>
              </a:ext>
            </a:extLst>
          </p:cNvPr>
          <p:cNvGrpSpPr/>
          <p:nvPr/>
        </p:nvGrpSpPr>
        <p:grpSpPr>
          <a:xfrm>
            <a:off x="17345" y="103013"/>
            <a:ext cx="5257020" cy="992603"/>
            <a:chOff x="17345" y="103013"/>
            <a:chExt cx="5257020" cy="9926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FBB413-FB54-DA45-90AA-45F7CEAC6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65" t="37488" r="21305" b="44541"/>
            <a:stretch/>
          </p:blipFill>
          <p:spPr>
            <a:xfrm>
              <a:off x="17345" y="103013"/>
              <a:ext cx="5257020" cy="99260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348649" y="326176"/>
              <a:ext cx="3992945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๓. คุณค่าด้านวรรณศิลป์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BE6839D-C94E-3E45-ABD1-EEF08BF5D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95"/>
          <a:stretch/>
        </p:blipFill>
        <p:spPr>
          <a:xfrm>
            <a:off x="7354957" y="1119352"/>
            <a:ext cx="3083886" cy="51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673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05554" y="1809292"/>
              <a:ext cx="4953064" cy="292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เป็นวรรณคดีที่มีเนื้อหาเป็นพงศาวดาร กล่าวถึง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การทำ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สงครามระหว่างมอญกับพม่า เรียบเรียงเป็นความเรียงร้อยแก้ว ใช้ถ้อยคำภาษาที่คมคาย มีความโดดเด่นในการใช้โวหารต่าง ๆ มีคุณค่าทางด้านเนื้อหาเกี่ยวกับการให้ข้อคิด ความรู้ คติสอนใจ รวมถึงคุณค่าทางด้านสังคมเกี่ยวกับสภาพสังคม ค่านิยม ความเชื่อ ฯลฯ ดังนี้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วิเคราะห์คุณค่า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51F24A8-49F2-CB45-B9E1-A2041C0CC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540" y="1934495"/>
            <a:ext cx="4093041" cy="41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258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927652" y="1040591"/>
            <a:ext cx="10363200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1375451" y="1480336"/>
            <a:ext cx="9441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๑.๑ ให้ข้อคิดเรื่องความจงรักภักดีต่อพระมหากษัตริย์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ซึ่งตัวละครที่สะท้อนข้อคิดนี้ คือ สมิงพระราม ดังตอนที่สมิงพระรามชนะกามะ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นีก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ลับเข้ากรุงอังวะ พระเจ้า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ฝรั่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งม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ังฆ้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องก็ได้พระราชทานทั้งยศถาบรรดาศักดิ์และพระราชธิดาให้ แต่สมิงพระรามไม่ยอมรับจะขอให้พระเจ้า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ฝรั่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งม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ังฆ้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องฆ่าตนเองเสียด้วยเหตุว่าสมิงพระรามมีความจงรักภักดีต่อพระเจ้าราชาธิราชเป็นอย่างมาก จึงไม่อยากรับใช้ศัตรูของพระเจ้าราชาธิราช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80CD3-C4C0-864A-89CD-0AA70C58A5B0}"/>
              </a:ext>
            </a:extLst>
          </p:cNvPr>
          <p:cNvGrpSpPr/>
          <p:nvPr/>
        </p:nvGrpSpPr>
        <p:grpSpPr>
          <a:xfrm>
            <a:off x="-26125" y="126190"/>
            <a:ext cx="4929430" cy="919963"/>
            <a:chOff x="-4354" y="396209"/>
            <a:chExt cx="5450774" cy="12485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CA3AC5-07FA-FB40-B28A-394E60536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8" t="38095" r="20286" b="43810"/>
            <a:stretch/>
          </p:blipFill>
          <p:spPr>
            <a:xfrm>
              <a:off x="-4354" y="396209"/>
              <a:ext cx="5450774" cy="1240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483326" y="600490"/>
              <a:ext cx="4415245" cy="10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๑. คุณค่าด้านเนื้อหา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619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927652" y="1040591"/>
            <a:ext cx="10363200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3144209" y="1304529"/>
            <a:ext cx="7687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๑.๒ ให้ข้อคิดเรื่องการรักษาความสัตย์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เมื่อฝ่ายพระเจ้ากรุงจีนแพ้การประลองเหล่าทหารจีนต่างโกรธแค้นและจะนำกำลังทหารจีนที่มีมากกว่ากรุงอังวะบุกเมืองอังวะ แต่พระเจ้ากรุงจีนได้ให้คำสัตย์ไว้แต่ตอนต้นแล้วว่าถ้ากามะ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นี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แพ้จะยกกองทัพกลับ ซึ่งพระเจ้ากรุงจีนก็รักษาคำพูดยกทัพกลับแต่โดยดี สะท้อนให้เห็นว่าการเป็นผู้นำนั้นการรักษาความสัตย์เป็นสิ่งสำคัญ และเป็นคุณสมบัติที่ผู้นำต้องมี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80CD3-C4C0-864A-89CD-0AA70C58A5B0}"/>
              </a:ext>
            </a:extLst>
          </p:cNvPr>
          <p:cNvGrpSpPr/>
          <p:nvPr/>
        </p:nvGrpSpPr>
        <p:grpSpPr>
          <a:xfrm>
            <a:off x="-26125" y="126190"/>
            <a:ext cx="4929430" cy="919963"/>
            <a:chOff x="-4354" y="396209"/>
            <a:chExt cx="5450774" cy="12485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CA3AC5-07FA-FB40-B28A-394E60536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8" t="38095" r="20286" b="43810"/>
            <a:stretch/>
          </p:blipFill>
          <p:spPr>
            <a:xfrm>
              <a:off x="-4354" y="396209"/>
              <a:ext cx="5450774" cy="1240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483326" y="600490"/>
              <a:ext cx="4415245" cy="10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๑. คุณค่าด้านเนื้อหา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79BE56-B935-6B43-98AA-199527DC3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8" y="1787387"/>
            <a:ext cx="2298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38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564031" y="1396742"/>
            <a:ext cx="7687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๑.๓ ให้ความรู้เรื่องการเลือกม้าที่ดีเพื่อนำไปใช้ในการรบ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ซึ่งในอดีตม้าเป็นสัตว์ที่มีความสำคัญใน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สงคราม ม้าเป็นพาหนะที่ใช้ในการเดินทางไปสู้รบและใช้ต่อสู้ ดังนั้นการจะเลือกม้ามาใช้จึงต้องมีวิธีการเลือกม้า ดังตอนที่สมิงพระรามขอพระราชทานม้าเพื่อนำไปใช้ในการต่อสู้กับกามะ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นี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สมิงพระรามได้แนะนำวิธีการเลือกม้า และได้ทดสอบม้าที่พระเจ้ามณเฑียรทองให้นำมาให้สมิงพระรามเลือก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80CD3-C4C0-864A-89CD-0AA70C58A5B0}"/>
              </a:ext>
            </a:extLst>
          </p:cNvPr>
          <p:cNvGrpSpPr/>
          <p:nvPr/>
        </p:nvGrpSpPr>
        <p:grpSpPr>
          <a:xfrm>
            <a:off x="-26125" y="126190"/>
            <a:ext cx="4929430" cy="919963"/>
            <a:chOff x="-4354" y="396209"/>
            <a:chExt cx="5450774" cy="12485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CA3AC5-07FA-FB40-B28A-394E60536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8" t="38095" r="20286" b="43810"/>
            <a:stretch/>
          </p:blipFill>
          <p:spPr>
            <a:xfrm>
              <a:off x="-4354" y="396209"/>
              <a:ext cx="5450774" cy="1240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483326" y="600490"/>
              <a:ext cx="4415245" cy="10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๑. คุณค่าด้านเนื้อหา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EF03223-E67A-D240-AF84-BBE4A5781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679" y="1846301"/>
            <a:ext cx="3595763" cy="45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184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5247862" y="2085854"/>
            <a:ext cx="60915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๑.๔ ให้ความรู้เรื่องเครื่องราชบรรณาการในอดีต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่าวคือธรรมเนียมการติดต่อกันในสมัยอดีตนั้นจะต้องมีเครื่องราชบรรณาการสำหรับเป็นของฝากแสดงความมีไมตรีต่อกัน ซึ่งเครื่องราชบรรณาการนั้น มีผ้า นอแรด น้ำหอม ช้าง เป็นต้น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80CD3-C4C0-864A-89CD-0AA70C58A5B0}"/>
              </a:ext>
            </a:extLst>
          </p:cNvPr>
          <p:cNvGrpSpPr/>
          <p:nvPr/>
        </p:nvGrpSpPr>
        <p:grpSpPr>
          <a:xfrm>
            <a:off x="-26125" y="126190"/>
            <a:ext cx="4929430" cy="919963"/>
            <a:chOff x="-4354" y="396209"/>
            <a:chExt cx="5450774" cy="12485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CA3AC5-07FA-FB40-B28A-394E60536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8" t="38095" r="20286" b="43810"/>
            <a:stretch/>
          </p:blipFill>
          <p:spPr>
            <a:xfrm>
              <a:off x="-4354" y="396209"/>
              <a:ext cx="5450774" cy="1240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483326" y="600490"/>
              <a:ext cx="4415245" cy="10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๑. คุณค่าด้านเนื้อหา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9E16894-85B6-724F-B61E-E8D098C4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3" y="2575330"/>
            <a:ext cx="48387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23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916613" y="1612305"/>
            <a:ext cx="103587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๑.๕ ให้ความรู้เรื่องการแต่งกายในการออกรบ กล่าวคือการรบในสมัยอดีตการแต่งกายถือเป็นเรื่องสำคัญ ผู้ที่เป็นแม่ทัพหรือหัวหน้าย่อมมีการแต่งกายที่งดงามสมเกียรติของตนเองซึ่งในเรื่องราชาธิราช ตอนสมิงพระรามอาสา ได้กล่าวถึงการแต่งกายของสมิงพระรามและกามะ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นี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ผู้อ่านได้ทราบว่าการแต่งกายของนักรบชนชาติมอญหรือพม่าแต่งกายโดยการใช้ผ้าโพกศีรษะใส่เครื่องประดับที่ต้นแขน ข้อแขน รวมถึงม้าที่ใช้ก็ต้องแต่งกายด้วยเช่นกัน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80CD3-C4C0-864A-89CD-0AA70C58A5B0}"/>
              </a:ext>
            </a:extLst>
          </p:cNvPr>
          <p:cNvGrpSpPr/>
          <p:nvPr/>
        </p:nvGrpSpPr>
        <p:grpSpPr>
          <a:xfrm>
            <a:off x="-26125" y="126190"/>
            <a:ext cx="4929430" cy="919963"/>
            <a:chOff x="-4354" y="396209"/>
            <a:chExt cx="5450774" cy="12485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CA3AC5-07FA-FB40-B28A-394E60536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8" t="38095" r="20286" b="43810"/>
            <a:stretch/>
          </p:blipFill>
          <p:spPr>
            <a:xfrm>
              <a:off x="-4354" y="396209"/>
              <a:ext cx="5450774" cy="1240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483326" y="600490"/>
              <a:ext cx="4415245" cy="10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๑. คุณค่าด้านเนื้อหา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3842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916613" y="1612305"/>
            <a:ext cx="103587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๑.๖ ให้ข้อคิดเกี่ยวกับการใช้สติปัญญาในการแก้ปัญหา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ย่อมประสบผลสำเร็จ ดังที่สมิงพระรามออกอุบายให้กามะ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นี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รำทวนตามเพื่อจะได้หาช่องทางในการแทงทวน ซึ่งถ้าสมิงพระรามใช้อารมณ์เข้าต่อสู้ตั้งแต่ตอนต้นก็อาจจะไม่ได้รับชัยชนะครั้งนี้เพราะกามะ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นี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ใส่เสื้อเกราะอย่างแน่นหนาและ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มีฝีมือในการรบ สมิงพระรามจึงใช้ไหวพริบท้าทายให้รำทวนตาม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80CD3-C4C0-864A-89CD-0AA70C58A5B0}"/>
              </a:ext>
            </a:extLst>
          </p:cNvPr>
          <p:cNvGrpSpPr/>
          <p:nvPr/>
        </p:nvGrpSpPr>
        <p:grpSpPr>
          <a:xfrm>
            <a:off x="-26125" y="126190"/>
            <a:ext cx="4929430" cy="919963"/>
            <a:chOff x="-4354" y="396209"/>
            <a:chExt cx="5450774" cy="12485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CA3AC5-07FA-FB40-B28A-394E60536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78" t="38095" r="20286" b="43810"/>
            <a:stretch/>
          </p:blipFill>
          <p:spPr>
            <a:xfrm>
              <a:off x="-4354" y="396209"/>
              <a:ext cx="5450774" cy="1240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4E1AAF-2C24-4A4C-90D5-7834961340B8}"/>
                </a:ext>
              </a:extLst>
            </p:cNvPr>
            <p:cNvSpPr txBox="1"/>
            <p:nvPr/>
          </p:nvSpPr>
          <p:spPr>
            <a:xfrm>
              <a:off x="483326" y="600490"/>
              <a:ext cx="4415245" cy="10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๑. คุณค่าด้านเนื้อหา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70B967-0AAB-B549-8AC1-638133EE2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765" y="4691766"/>
            <a:ext cx="6418470" cy="21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97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F7ADF-218E-A04E-9F1F-E731E6AD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6" t="37488" r="20979" b="44734"/>
          <a:stretch/>
        </p:blipFill>
        <p:spPr>
          <a:xfrm>
            <a:off x="0" y="106017"/>
            <a:ext cx="6096000" cy="1029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E60E6F-0C34-4545-A79D-BA63F65AC25F}"/>
              </a:ext>
            </a:extLst>
          </p:cNvPr>
          <p:cNvSpPr/>
          <p:nvPr/>
        </p:nvSpPr>
        <p:spPr>
          <a:xfrm>
            <a:off x="278293" y="1172560"/>
            <a:ext cx="11569149" cy="5280696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741B3-BD45-474E-A2C1-C6506C43BAB4}"/>
              </a:ext>
            </a:extLst>
          </p:cNvPr>
          <p:cNvSpPr txBox="1"/>
          <p:nvPr/>
        </p:nvSpPr>
        <p:spPr>
          <a:xfrm>
            <a:off x="4280451" y="1550750"/>
            <a:ext cx="7067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๒.๑ ธร</a:t>
            </a:r>
            <a:r>
              <a:rPr lang="th-TH" sz="3600" b="1" u="sng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มน</a:t>
            </a:r>
            <a:r>
              <a:rPr lang="th-TH" sz="3600" b="1" u="sng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ี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ยมการส่งพระราชสา</a:t>
            </a:r>
            <a:r>
              <a:rPr lang="th-TH" sz="3600" b="1" u="sng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ส์นแ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ละการส่งเครื่องราชบรรณาการ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ซึ่งจะพบอยู่หลายเหตุการณ์ในราชาธิราชตอนสมิงพระรามอาสา เพราะเป็นตอนที่กษัตริย์ต่างเมืองได้ยกทัพมาทำสงครามจึงจำเป็นต้องมีการติดต่อสื่อสารกันก่อนที่จะทำสงคราม โดยการสื่อสารที่ใช้กันสมัยนั้นก็คือการส่งพระราชสา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ส์น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ซึ่งมีธรรมเนียมในการส่งคือให้ทูตเป็นผู้ถือพระราชสา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ส์น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ไปพร้อมกับเครื่องราชบรรณาการเป็นเหมือนของฝาก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E1AAF-2C24-4A4C-90D5-7834961340B8}"/>
              </a:ext>
            </a:extLst>
          </p:cNvPr>
          <p:cNvSpPr txBox="1"/>
          <p:nvPr/>
        </p:nvSpPr>
        <p:spPr>
          <a:xfrm>
            <a:off x="185529" y="278027"/>
            <a:ext cx="552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</a:t>
            </a:r>
            <a:r>
              <a: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คุณค่าด้านสังคมและวัฒนธรรม</a:t>
            </a:r>
            <a:endParaRPr lang="en-US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C8C3DB-A5D7-5B48-884C-D7FF1211F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60" y="2464904"/>
            <a:ext cx="3811287" cy="27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53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1382</Words>
  <Application>Microsoft Office PowerPoint</Application>
  <PresentationFormat>แบบจอกว้าง</PresentationFormat>
  <Paragraphs>38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20</cp:revision>
  <dcterms:created xsi:type="dcterms:W3CDTF">2021-05-09T15:57:56Z</dcterms:created>
  <dcterms:modified xsi:type="dcterms:W3CDTF">2022-07-19T06:51:58Z</dcterms:modified>
</cp:coreProperties>
</file>